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77" r:id="rId14"/>
    <p:sldId id="279" r:id="rId15"/>
    <p:sldId id="267" r:id="rId16"/>
    <p:sldId id="268" r:id="rId17"/>
    <p:sldId id="280" r:id="rId18"/>
    <p:sldId id="269" r:id="rId19"/>
    <p:sldId id="270" r:id="rId20"/>
    <p:sldId id="271" r:id="rId21"/>
    <p:sldId id="276" r:id="rId22"/>
    <p:sldId id="28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iEkC8LY6eAYysGFNrkKcQ==" hashData="a59DcPTGY99BiVHra4sqg9cAA4nXrUqVX+w7OAi4ZaStUF8T7Qmmor/tVh/z8imTGOD/VGr7/A9YM2zmPAjR8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95588"/>
  </p:normalViewPr>
  <p:slideViewPr>
    <p:cSldViewPr snapToGrid="0" snapToObjects="1">
      <p:cViewPr varScale="1">
        <p:scale>
          <a:sx n="93" d="100"/>
          <a:sy n="93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klimonova/gapminder-graph-using-python" TargetMode="External"/><Relationship Id="rId2" Type="http://schemas.openxmlformats.org/officeDocument/2006/relationships/hyperlink" Target="https://www.gapmind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ift6758.github.io/lectures/gapminde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ft6758.github.io/lectures/billboard.html" TargetMode="External"/><Relationship Id="rId2" Type="http://schemas.openxmlformats.org/officeDocument/2006/relationships/hyperlink" Target="https://ift6758.github.io/lectures/pew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50A-22B3-9447-BB65-2DA495DB8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949231"/>
            <a:ext cx="8915399" cy="1126284"/>
          </a:xfrm>
        </p:spPr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DE12D-A84C-C447-A99E-CAE1208FB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2865858"/>
            <a:ext cx="8915399" cy="112628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Lecture 2</a:t>
            </a:r>
          </a:p>
          <a:p>
            <a:endParaRPr lang="en-US" dirty="0"/>
          </a:p>
          <a:p>
            <a:r>
              <a:rPr lang="en-US" dirty="0"/>
              <a:t>IFT6758, Fall 2020; Reading: </a:t>
            </a:r>
            <a:r>
              <a:rPr lang="en-US" dirty="0">
                <a:hlinkClick r:id="rId2"/>
              </a:rPr>
              <a:t>IDS</a:t>
            </a:r>
            <a:r>
              <a:rPr lang="en-US" dirty="0"/>
              <a:t> - Chapters 8, 9, 10</a:t>
            </a:r>
          </a:p>
        </p:txBody>
      </p:sp>
    </p:spTree>
    <p:extLst>
      <p:ext uri="{BB962C8B-B14F-4D97-AF65-F5344CB8AC3E}">
        <p14:creationId xmlns:p14="http://schemas.microsoft.com/office/powerpoint/2010/main" val="77843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D54B-BB63-8545-A76F-2BAFB4D04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/>
              <a:t>The transition to smoother density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897DBA6-45B0-7A4C-9564-6E05095C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325" y="1725390"/>
            <a:ext cx="7315200" cy="4508500"/>
          </a:xfrm>
        </p:spPr>
      </p:pic>
    </p:spTree>
    <p:extLst>
      <p:ext uri="{BB962C8B-B14F-4D97-AF65-F5344CB8AC3E}">
        <p14:creationId xmlns:p14="http://schemas.microsoft.com/office/powerpoint/2010/main" val="321006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C4C00-5705-FE40-B3CC-F6AFA307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Smoothness is relative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3818EC-E5A9-440C-B996-BEFFAA20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Kernel Density Estimator</a:t>
            </a:r>
          </a:p>
          <a:p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dirty="0"/>
              <a:t>Smoothness varies with </a:t>
            </a:r>
            <a:r>
              <a:rPr lang="en-US" b="1" dirty="0">
                <a:solidFill>
                  <a:schemeClr val="accent1"/>
                </a:solidFill>
              </a:rPr>
              <a:t>Bandwidth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A7A1271-5EC7-8C45-8B2C-E4170363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528073"/>
            <a:ext cx="6953577" cy="3476787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9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A7A8A-FC63-304B-9CB2-C9D5DC53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Boxplots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50CD89-219E-4AB6-8BE5-B0A71BEDB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Matplotlib, Seaborn</a:t>
            </a:r>
          </a:p>
          <a:p>
            <a:r>
              <a:rPr lang="en-US" dirty="0"/>
              <a:t>Helps detecting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9DB36-AEE2-7F47-8AE2-E1495785F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4" b="-2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80CA5-D9F3-F144-97A6-88CA31FF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96" y="1173201"/>
            <a:ext cx="783437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2C55-8A04-B244-8BC0-8FE898BB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1" y="624110"/>
            <a:ext cx="9858692" cy="747490"/>
          </a:xfrm>
        </p:spPr>
        <p:txBody>
          <a:bodyPr/>
          <a:lstStyle/>
          <a:p>
            <a:r>
              <a:rPr lang="en-US" dirty="0"/>
              <a:t>Many more to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AAD9-BF23-AF4B-91E1-EB0D4DFC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371600"/>
            <a:ext cx="9858692" cy="453962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E.g. Scatterplot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Matplotlib, Seaborn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E86CF23-42FE-9846-9628-B33248E3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253622"/>
            <a:ext cx="5090160" cy="36576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332DCFA8-9BC3-F146-A1AA-40991685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4" y="2253622"/>
            <a:ext cx="548554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FB21-9C2F-DE42-B96A-1D154345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637A-C335-9A47-93F5-68E017FE4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104" y="2133600"/>
            <a:ext cx="9529508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PART-2: Data visualization in practice </a:t>
            </a:r>
          </a:p>
        </p:txBody>
      </p:sp>
    </p:spTree>
    <p:extLst>
      <p:ext uri="{BB962C8B-B14F-4D97-AF65-F5344CB8AC3E}">
        <p14:creationId xmlns:p14="http://schemas.microsoft.com/office/powerpoint/2010/main" val="394425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5AAA-58C9-B047-8A84-CE601D19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4423"/>
          </a:xfrm>
        </p:spPr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Gapminder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CE6F-D90A-CC42-AEEE-28DBE07F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8533"/>
            <a:ext cx="8915400" cy="4522689"/>
          </a:xfrm>
        </p:spPr>
        <p:txBody>
          <a:bodyPr/>
          <a:lstStyle/>
          <a:p>
            <a:r>
              <a:rPr lang="en-CA" dirty="0"/>
              <a:t>Independent Swedish foundation with huge </a:t>
            </a:r>
            <a:r>
              <a:rPr lang="en-CA" b="1" dirty="0"/>
              <a:t>global datasets </a:t>
            </a:r>
            <a:r>
              <a:rPr lang="en-CA" dirty="0"/>
              <a:t>based on reliable statistics; develops data visualization tools; </a:t>
            </a:r>
            <a:r>
              <a:rPr lang="en-CA" dirty="0">
                <a:hlinkClick r:id="rId2"/>
              </a:rPr>
              <a:t>Gapminder homepage</a:t>
            </a:r>
            <a:r>
              <a:rPr lang="en-CA" dirty="0"/>
              <a:t>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Gapminder data with Kaggle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>
                <a:hlinkClick r:id="rId4"/>
              </a:rPr>
              <a:t>plots with Gapminder data</a:t>
            </a:r>
            <a:endParaRPr lang="en-US" dirty="0"/>
          </a:p>
          <a:p>
            <a:r>
              <a:rPr lang="en-US" dirty="0"/>
              <a:t>Use </a:t>
            </a:r>
            <a:r>
              <a:rPr lang="en-US" b="1" dirty="0"/>
              <a:t>subplots</a:t>
            </a:r>
            <a:r>
              <a:rPr lang="en-US" dirty="0"/>
              <a:t> for better comparison.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AF8BF-5CBF-7B48-B310-D5DD74D2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360828"/>
            <a:ext cx="7315200" cy="402378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63C70D3-FE3B-4046-919A-1EEBD0130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467" y="27270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0735D-A15B-8142-980A-875F1A4A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Time series plots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4D282C9-9AE4-4575-B253-49C062F6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608668"/>
            <a:ext cx="5122652" cy="4284186"/>
          </a:xfrm>
        </p:spPr>
        <p:txBody>
          <a:bodyPr>
            <a:normAutofit/>
          </a:bodyPr>
          <a:lstStyle/>
          <a:p>
            <a:r>
              <a:rPr lang="en-US" dirty="0"/>
              <a:t>Use different line styles</a:t>
            </a:r>
          </a:p>
          <a:p>
            <a:r>
              <a:rPr lang="en-US" dirty="0"/>
              <a:t>Use colors and legends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3A43DE0F-AB9B-E744-AA4D-EB65D59A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645106"/>
            <a:ext cx="5669017" cy="2698831"/>
          </a:xfrm>
          <a:prstGeom prst="rect">
            <a:avLst/>
          </a:prstGeom>
        </p:spPr>
      </p:pic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7684AB17-B2A7-1840-B9F9-77084FD4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8529"/>
            <a:ext cx="5669017" cy="2552694"/>
          </a:xfrm>
          <a:prstGeom prst="rect">
            <a:avLst/>
          </a:prstGeom>
        </p:spPr>
      </p:pic>
      <p:sp>
        <p:nvSpPr>
          <p:cNvPr id="27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2A286DD9-1092-874B-A6E0-FE0456D4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914" y="484153"/>
            <a:ext cx="6193150" cy="301452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F2BC3E7C-8B69-C743-8F55-62064F23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0" y="3508529"/>
            <a:ext cx="6320550" cy="301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FAAD-1363-4A4F-A622-906ADF8E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311C-5B9D-564A-A732-31135867C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145" y="2701636"/>
            <a:ext cx="9994467" cy="32095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PART-3: 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9546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FA92-A697-6E4B-9ACC-007C3D58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15223"/>
          </a:xfrm>
        </p:spPr>
        <p:txBody>
          <a:bodyPr>
            <a:normAutofit/>
          </a:bodyPr>
          <a:lstStyle/>
          <a:p>
            <a:r>
              <a:rPr lang="en-US" dirty="0"/>
              <a:t>1. Log-transform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6ECB-C941-D043-8083-2DCAFD68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9333"/>
            <a:ext cx="8915400" cy="4471889"/>
          </a:xfrm>
        </p:spPr>
        <p:txBody>
          <a:bodyPr/>
          <a:lstStyle/>
          <a:p>
            <a:r>
              <a:rPr lang="en-US" dirty="0"/>
              <a:t>Example: Histogram of US per-day income in 1970</a:t>
            </a:r>
          </a:p>
        </p:txBody>
      </p:sp>
      <p:pic>
        <p:nvPicPr>
          <p:cNvPr id="5" name="Picture 4" descr="A picture containing sitting, parked&#10;&#10;Description automatically generated">
            <a:extLst>
              <a:ext uri="{FF2B5EF4-FFF2-40B4-BE49-F238E27FC236}">
                <a16:creationId xmlns:a16="http://schemas.microsoft.com/office/drawing/2014/main" id="{BE65F9E7-7FCD-B144-9E6F-AD8D9D56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920" y="1938867"/>
            <a:ext cx="7315200" cy="45085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2B79BE-9045-6B4B-B8E9-6C01846D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20" y="1902256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4862-071B-114D-8A74-9517DEED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9090"/>
          </a:xfrm>
        </p:spPr>
        <p:txBody>
          <a:bodyPr/>
          <a:lstStyle/>
          <a:p>
            <a:r>
              <a:rPr lang="en-US" dirty="0"/>
              <a:t>Log-transform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7A52-7AE4-ED49-89C8-590DCA8C9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722"/>
            <a:ext cx="8915400" cy="4508500"/>
          </a:xfrm>
        </p:spPr>
        <p:txBody>
          <a:bodyPr/>
          <a:lstStyle/>
          <a:p>
            <a:r>
              <a:rPr lang="en-US" dirty="0"/>
              <a:t>A different base might be better: Population</a:t>
            </a:r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34420551-949A-9C4A-ADA9-E70A1D9F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33" y="2116666"/>
            <a:ext cx="6874934" cy="43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1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F0EF-DF0D-3649-AC5D-34DB5411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A983-65CE-F446-90AC-27E0BA1DE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chemeClr val="bg2">
                    <a:lumMod val="25000"/>
                  </a:schemeClr>
                </a:solidFill>
              </a:rPr>
              <a:t>A picture is worth a thousand words: </a:t>
            </a:r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 we see the data in pictorial format?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Effect of informative data representation: e.g., </a:t>
            </a:r>
            <a:r>
              <a:rPr lang="en-CA" dirty="0">
                <a:solidFill>
                  <a:schemeClr val="bg2">
                    <a:lumMod val="25000"/>
                  </a:schemeClr>
                </a:solidFill>
              </a:rPr>
              <a:t>News organizations</a:t>
            </a:r>
            <a:r>
              <a:rPr lang="en-CA" dirty="0"/>
              <a:t> increasingly embracing </a:t>
            </a:r>
            <a:r>
              <a:rPr lang="en-CA" i="1" dirty="0">
                <a:solidFill>
                  <a:schemeClr val="accent1"/>
                </a:solidFill>
              </a:rPr>
              <a:t>data journalism</a:t>
            </a:r>
            <a:r>
              <a:rPr lang="en-CA" dirty="0">
                <a:solidFill>
                  <a:schemeClr val="accent1"/>
                </a:solidFill>
              </a:rPr>
              <a:t> </a:t>
            </a:r>
            <a:r>
              <a:rPr lang="en-CA" dirty="0"/>
              <a:t>and including effective </a:t>
            </a:r>
            <a:r>
              <a:rPr lang="en-CA" i="1" dirty="0">
                <a:solidFill>
                  <a:schemeClr val="accent1"/>
                </a:solidFill>
              </a:rPr>
              <a:t>infographics</a:t>
            </a:r>
            <a:r>
              <a:rPr lang="en-CA" dirty="0"/>
              <a:t> as part of their reporting.</a:t>
            </a:r>
          </a:p>
          <a:p>
            <a:pPr marL="0" indent="0">
              <a:buNone/>
            </a:pPr>
            <a:endParaRPr lang="en-CA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CA" dirty="0"/>
              <a:t>Data visualization is the strongest tool of what we call </a:t>
            </a:r>
            <a:r>
              <a:rPr lang="en-CA" i="1" dirty="0">
                <a:solidFill>
                  <a:schemeClr val="accent1"/>
                </a:solidFill>
              </a:rPr>
              <a:t>exploratory data analysis</a:t>
            </a:r>
            <a:r>
              <a:rPr lang="en-CA" dirty="0">
                <a:solidFill>
                  <a:schemeClr val="accent1"/>
                </a:solidFill>
              </a:rPr>
              <a:t> (EDA)</a:t>
            </a:r>
            <a:r>
              <a:rPr lang="en-CA" dirty="0"/>
              <a:t>. </a:t>
            </a:r>
            <a:r>
              <a:rPr lang="en-CA" b="1" dirty="0">
                <a:solidFill>
                  <a:schemeClr val="bg2">
                    <a:lumMod val="25000"/>
                  </a:schemeClr>
                </a:solidFill>
              </a:rPr>
              <a:t>John W. Tukey</a:t>
            </a:r>
            <a:r>
              <a:rPr lang="en-CA" dirty="0"/>
              <a:t>, considered the father of EDA, once said,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accent1"/>
                </a:solidFill>
              </a:rPr>
              <a:t>“The greatest value of a picture is when it forces us to notice what we never expected to see.”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DB04-71D8-F740-A480-F45D1FF7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985" y="607177"/>
            <a:ext cx="4790008" cy="1280890"/>
          </a:xfrm>
        </p:spPr>
        <p:txBody>
          <a:bodyPr>
            <a:normAutofit/>
          </a:bodyPr>
          <a:lstStyle/>
          <a:p>
            <a:r>
              <a:rPr lang="en-US" dirty="0"/>
              <a:t>Transform value or scale?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2A2D1F-3C3A-4425-B685-A38F00F77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547" y="1862667"/>
            <a:ext cx="4802188" cy="3870755"/>
          </a:xfrm>
        </p:spPr>
        <p:txBody>
          <a:bodyPr>
            <a:normAutofit/>
          </a:bodyPr>
          <a:lstStyle/>
          <a:p>
            <a:r>
              <a:rPr lang="en-US" dirty="0"/>
              <a:t>Transforming scale sometimes provides better interpretation</a:t>
            </a:r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EDB3B9A-9CE6-434A-8E60-4300A633C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4" r="1446" b="1"/>
          <a:stretch/>
        </p:blipFill>
        <p:spPr>
          <a:xfrm>
            <a:off x="6434667" y="3975844"/>
            <a:ext cx="4900611" cy="2627322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AB6E4A-A5DB-8643-976A-10B7F41B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2" r="1518" b="1"/>
          <a:stretch/>
        </p:blipFill>
        <p:spPr>
          <a:xfrm>
            <a:off x="6290735" y="1044422"/>
            <a:ext cx="5044543" cy="26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9F98F-474C-1E46-BBBB-55F87185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86010"/>
            <a:ext cx="8911687" cy="709390"/>
          </a:xfrm>
        </p:spPr>
        <p:txBody>
          <a:bodyPr>
            <a:normAutofit/>
          </a:bodyPr>
          <a:lstStyle/>
          <a:p>
            <a:r>
              <a:rPr lang="en-US" sz="3200" dirty="0"/>
              <a:t>2. Tidying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6108-B684-C742-8753-4BB8DD49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3" y="1295400"/>
            <a:ext cx="8915400" cy="528828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Tidying: </a:t>
            </a:r>
            <a:r>
              <a:rPr lang="en-CA" sz="2200" b="1" dirty="0"/>
              <a:t>Structuring datasets to facilitate analysis 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sz="2200" dirty="0"/>
              <a:t>Rules of thumb </a:t>
            </a:r>
          </a:p>
          <a:p>
            <a:pPr lvl="1"/>
            <a:r>
              <a:rPr lang="en-CA" dirty="0"/>
              <a:t> </a:t>
            </a:r>
            <a:r>
              <a:rPr lang="en-CA" sz="1900" dirty="0"/>
              <a:t>Functional relationships are easiest to see through columns </a:t>
            </a:r>
          </a:p>
          <a:p>
            <a:pPr lvl="1"/>
            <a:r>
              <a:rPr lang="en-CA" sz="1900" dirty="0"/>
              <a:t>Group comparisons are easiest to see through rows </a:t>
            </a:r>
          </a:p>
          <a:p>
            <a:pPr lvl="1"/>
            <a:r>
              <a:rPr lang="en-CA" sz="1900" dirty="0"/>
              <a:t>An observation is the smallest unit you’d like to draw conclusions or make predictions about</a:t>
            </a:r>
          </a:p>
          <a:p>
            <a:pPr lvl="1"/>
            <a:endParaRPr lang="en-CA" dirty="0"/>
          </a:p>
          <a:p>
            <a:r>
              <a:rPr lang="en-CA" sz="2200" i="1" dirty="0"/>
              <a:t>Codd’s 3</a:t>
            </a:r>
            <a:r>
              <a:rPr lang="en-CA" sz="2200" i="1" baseline="30000" dirty="0"/>
              <a:t>rd</a:t>
            </a:r>
            <a:r>
              <a:rPr lang="en-CA" sz="2200" i="1" dirty="0"/>
              <a:t> normal form</a:t>
            </a:r>
            <a:r>
              <a:rPr lang="en-CA" sz="2200" dirty="0"/>
              <a:t>: </a:t>
            </a:r>
          </a:p>
          <a:p>
            <a:pPr lvl="1"/>
            <a:r>
              <a:rPr lang="en-CA" sz="1900" dirty="0"/>
              <a:t>Each variable forms a column.</a:t>
            </a:r>
          </a:p>
          <a:p>
            <a:pPr lvl="1"/>
            <a:r>
              <a:rPr lang="en-CA" sz="1900" dirty="0"/>
              <a:t>Each observation forms a row.</a:t>
            </a:r>
          </a:p>
          <a:p>
            <a:pPr lvl="1"/>
            <a:r>
              <a:rPr lang="en-CA" sz="1900" dirty="0"/>
              <a:t>Each type of observational unit forms a table.</a:t>
            </a:r>
          </a:p>
          <a:p>
            <a:pPr marL="457200" lvl="1" indent="0">
              <a:buNone/>
            </a:pPr>
            <a:r>
              <a:rPr lang="en-CA" dirty="0"/>
              <a:t> </a:t>
            </a:r>
          </a:p>
          <a:p>
            <a:r>
              <a:rPr lang="en-US" dirty="0">
                <a:hlinkClick r:id="rId2"/>
              </a:rPr>
              <a:t>A simple example</a:t>
            </a:r>
            <a:endParaRPr lang="en-US" dirty="0"/>
          </a:p>
          <a:p>
            <a:r>
              <a:rPr lang="en-US" dirty="0">
                <a:hlinkClick r:id="rId3"/>
              </a:rPr>
              <a:t>Case study: billboard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8637-2EC6-A042-A646-4B73A902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73D1-1F2D-5E4C-AE09-CFF5636C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133600"/>
            <a:ext cx="10041572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PART-4: Principles of 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261524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CDA2-F4E4-9347-8AD6-6C1A1EC5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3" y="347477"/>
            <a:ext cx="9876980" cy="1024123"/>
          </a:xfrm>
        </p:spPr>
        <p:txBody>
          <a:bodyPr>
            <a:normAutofit/>
          </a:bodyPr>
          <a:lstStyle/>
          <a:p>
            <a:r>
              <a:rPr lang="en-US" b="1" dirty="0"/>
              <a:t>1. Use visual cue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DB1D-B0F6-6F4D-8A69-789C4ACF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4539622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F35632-1A89-8040-80FF-AF5FBABA5680}"/>
              </a:ext>
            </a:extLst>
          </p:cNvPr>
          <p:cNvGraphicFramePr>
            <a:graphicFrameLocks noGrp="1"/>
          </p:cNvGraphicFramePr>
          <p:nvPr/>
        </p:nvGraphicFramePr>
        <p:xfrm>
          <a:off x="2589213" y="2910840"/>
          <a:ext cx="8915400" cy="233172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32695858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7764978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48548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b="1">
                          <a:effectLst/>
                        </a:rPr>
                        <a:t>Browser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b="1">
                          <a:effectLst/>
                        </a:rPr>
                        <a:t>2000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b="1">
                          <a:effectLst/>
                        </a:rPr>
                        <a:t>2015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703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Opera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71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Safari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22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167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Firefox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21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266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Chrome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26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3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>
                          <a:effectLst/>
                        </a:rPr>
                        <a:t>IE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>
                          <a:effectLst/>
                        </a:rPr>
                        <a:t>28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1498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D363D04-4446-0E45-AD18-279688266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2911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00D6A65-4543-4E4B-A116-F0EAF164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43" y="1822450"/>
            <a:ext cx="7315200" cy="45085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7611376-0179-6640-B350-1399BB03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43" y="1870399"/>
            <a:ext cx="7315200" cy="45085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2B20C0-0A1F-3646-B004-AC2DB7A7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671" y="1822450"/>
            <a:ext cx="6334658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91E0-189F-704E-A69A-7EA68DFB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92" y="624110"/>
            <a:ext cx="8911687" cy="10583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Know when to include zero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92F2-F52D-8242-96C7-BC9B9004F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847088"/>
            <a:ext cx="10285412" cy="382558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Important</a:t>
            </a:r>
            <a:r>
              <a:rPr lang="en-US" dirty="0"/>
              <a:t> to include when </a:t>
            </a:r>
            <a:r>
              <a:rPr lang="en-US" b="1" dirty="0"/>
              <a:t>comparison is made based on length </a:t>
            </a:r>
          </a:p>
          <a:p>
            <a:pPr marL="0" indent="0">
              <a:buNone/>
            </a:pPr>
            <a:r>
              <a:rPr lang="en-CA" dirty="0"/>
              <a:t>(Source: Fox News, via Media Matters)</a:t>
            </a:r>
            <a:endParaRPr lang="en-US" dirty="0"/>
          </a:p>
        </p:txBody>
      </p:sp>
      <p:pic>
        <p:nvPicPr>
          <p:cNvPr id="5" name="Picture 4" descr="A screen shot of a monitor&#10;&#10;Description automatically generated">
            <a:extLst>
              <a:ext uri="{FF2B5EF4-FFF2-40B4-BE49-F238E27FC236}">
                <a16:creationId xmlns:a16="http://schemas.microsoft.com/office/drawing/2014/main" id="{9EECAFA4-5571-F64B-B8AB-C8C60B78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3" y="3130552"/>
            <a:ext cx="4123267" cy="254211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316169-7EA7-054B-BD0F-C7D56219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0552"/>
            <a:ext cx="5947832" cy="28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4CA5-7E9D-1F40-973D-434B7162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847087"/>
            <a:ext cx="8915400" cy="347072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Not important </a:t>
            </a:r>
            <a:r>
              <a:rPr lang="en-US" dirty="0"/>
              <a:t>when </a:t>
            </a:r>
            <a:r>
              <a:rPr lang="en-US" b="1" dirty="0"/>
              <a:t>position is used for comparison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41AB63-7F49-D34B-9736-7C46C5F3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9" y="598432"/>
            <a:ext cx="8911687" cy="941757"/>
          </a:xfrm>
        </p:spPr>
        <p:txBody>
          <a:bodyPr>
            <a:normAutofit/>
          </a:bodyPr>
          <a:lstStyle/>
          <a:p>
            <a:r>
              <a:rPr lang="en-US" b="1" dirty="0"/>
              <a:t>2. Know when to include zero</a:t>
            </a:r>
            <a:endParaRPr lang="en-US" dirty="0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5F626D5-110C-554A-B08B-D7BCA8B9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77533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1AD-14E9-804D-AF11-63C3476B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991" y="589966"/>
            <a:ext cx="8911687" cy="1110818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3. Do not distort quantities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DF96-1339-DB46-A708-E2C32EAA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876" y="1920240"/>
            <a:ext cx="8915400" cy="399098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(Source: The 2011 State of the Union Address)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in a suit and tie sitting at a desk&#10;&#10;Description automatically generated">
            <a:extLst>
              <a:ext uri="{FF2B5EF4-FFF2-40B4-BE49-F238E27FC236}">
                <a16:creationId xmlns:a16="http://schemas.microsoft.com/office/drawing/2014/main" id="{5E3404CF-F091-AF48-BFC9-428AE9F5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3" y="2680680"/>
            <a:ext cx="5437725" cy="323054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963E8-1575-1D4E-919B-B9707833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39" y="2680680"/>
            <a:ext cx="5423961" cy="323054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1C0D9-B5DB-AE44-8B57-94B03741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1" y="2680680"/>
            <a:ext cx="5082709" cy="32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69B2-6311-9F49-B43C-09CA0A68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7DAA-A23B-744B-942D-34933016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16" y="2133600"/>
            <a:ext cx="10462196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PART-1: Visualizing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22479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962C-F096-C54E-8229-80616EFC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7970"/>
          </a:xfrm>
        </p:spPr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1CF-7909-0D45-B58C-1AF7E13B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2080"/>
            <a:ext cx="8915400" cy="4509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Types of variables: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ordinal or not</a:t>
            </a:r>
            <a:r>
              <a:rPr lang="en-US" dirty="0"/>
              <a:t>) and </a:t>
            </a:r>
            <a:r>
              <a:rPr lang="en-US" b="1" dirty="0">
                <a:solidFill>
                  <a:schemeClr val="accent1"/>
                </a:solidFill>
              </a:rPr>
              <a:t>numerical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discrete or continuous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Categorical</a:t>
            </a:r>
            <a:r>
              <a:rPr lang="en-US" dirty="0"/>
              <a:t>: Sex (Male, Female), Regions (North, South, East, West). Ordinal: when there is a sense of order, Spiciness (Mild, Medium, Hot)..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Numerical</a:t>
            </a:r>
            <a:r>
              <a:rPr lang="en-US" dirty="0"/>
              <a:t>: Height (continuous), Price (continuous), Population sizes (discrete)..</a:t>
            </a:r>
          </a:p>
          <a:p>
            <a:pPr lvl="1"/>
            <a:r>
              <a:rPr lang="en-CA" dirty="0"/>
              <a:t>Discrete numeric data can be considered ordinal. </a:t>
            </a:r>
          </a:p>
          <a:p>
            <a:pPr lvl="2"/>
            <a:r>
              <a:rPr lang="en-CA" b="1" dirty="0"/>
              <a:t>Conventionally</a:t>
            </a:r>
            <a:r>
              <a:rPr lang="en-CA" dirty="0"/>
              <a:t>, </a:t>
            </a:r>
            <a:r>
              <a:rPr lang="en-CA" dirty="0">
                <a:solidFill>
                  <a:schemeClr val="accent1"/>
                </a:solidFill>
              </a:rPr>
              <a:t>ordinal</a:t>
            </a:r>
            <a:r>
              <a:rPr lang="en-CA" dirty="0"/>
              <a:t> for variables belonging to a small number of different groups, with each group having many members: e.g.: the number of packs of cigarettes a person smokes a day, rounded to the closest pack</a:t>
            </a:r>
          </a:p>
          <a:p>
            <a:pPr lvl="2"/>
            <a:r>
              <a:rPr lang="en-CA" dirty="0">
                <a:solidFill>
                  <a:schemeClr val="accent1"/>
                </a:solidFill>
              </a:rPr>
              <a:t>Discrete numerical </a:t>
            </a:r>
            <a:r>
              <a:rPr lang="en-CA" dirty="0"/>
              <a:t>for many groups with few cases in each group: the actual number of cigarettes in each pack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9AEA-CB6D-8741-9599-08636977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5778"/>
          </a:xfrm>
        </p:spPr>
        <p:txBody>
          <a:bodyPr/>
          <a:lstStyle/>
          <a:p>
            <a:r>
              <a:rPr lang="en-US" dirty="0"/>
              <a:t>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8A2F-2827-0D43-95EA-ECCCC178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1808"/>
            <a:ext cx="8915400" cy="4399414"/>
          </a:xfrm>
        </p:spPr>
        <p:txBody>
          <a:bodyPr/>
          <a:lstStyle/>
          <a:p>
            <a:r>
              <a:rPr lang="en-CA" dirty="0"/>
              <a:t>With </a:t>
            </a:r>
            <a:r>
              <a:rPr lang="en-CA" b="1" dirty="0">
                <a:solidFill>
                  <a:schemeClr val="accent1"/>
                </a:solidFill>
              </a:rPr>
              <a:t>categorical data</a:t>
            </a:r>
            <a:r>
              <a:rPr lang="en-CA" dirty="0"/>
              <a:t>, the distribution describes </a:t>
            </a:r>
            <a:r>
              <a:rPr lang="en-CA" b="1" dirty="0">
                <a:solidFill>
                  <a:schemeClr val="accent1"/>
                </a:solidFill>
              </a:rPr>
              <a:t>the proportion of each unique category</a:t>
            </a:r>
          </a:p>
          <a:p>
            <a:r>
              <a:rPr lang="en-CA" b="1" dirty="0">
                <a:solidFill>
                  <a:schemeClr val="accent1"/>
                </a:solidFill>
              </a:rPr>
              <a:t>Two-category frequency table</a:t>
            </a:r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dirty="0"/>
              <a:t>is sufficient for comprehension:</a:t>
            </a:r>
          </a:p>
          <a:p>
            <a:pPr marL="0" indent="0">
              <a:buNone/>
            </a:pPr>
            <a:r>
              <a:rPr lang="en-CA" b="1" dirty="0"/>
              <a:t>	Example: Female 0.227, Male 0.773</a:t>
            </a:r>
          </a:p>
          <a:p>
            <a:r>
              <a:rPr lang="en-CA" b="1" dirty="0">
                <a:solidFill>
                  <a:schemeClr val="accent1"/>
                </a:solidFill>
              </a:rPr>
              <a:t>Visualize</a:t>
            </a:r>
            <a:r>
              <a:rPr lang="en-CA" dirty="0"/>
              <a:t> for more than two categories: example – </a:t>
            </a:r>
            <a:r>
              <a:rPr lang="en-CA" b="1" dirty="0">
                <a:solidFill>
                  <a:schemeClr val="accent1"/>
                </a:solidFill>
              </a:rPr>
              <a:t>bar plot for US population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BE1C3F-18D8-3A4B-9BCC-74541EE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11515"/>
            <a:ext cx="5164665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4780-6549-0D42-8C18-550C6D0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C2D0C-3871-BE4D-9D1A-093BF157D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Numerical variable: </a:t>
                </a:r>
                <a:r>
                  <a:rPr lang="en-US" b="1" dirty="0">
                    <a:solidFill>
                      <a:schemeClr val="accent1"/>
                    </a:solidFill>
                  </a:rPr>
                  <a:t>cumulative distribution </a:t>
                </a:r>
                <a:r>
                  <a:rPr lang="en-US" dirty="0"/>
                  <a:t>is an effective summary</a:t>
                </a:r>
              </a:p>
              <a:p>
                <a:r>
                  <a:rPr lang="en-CA" dirty="0"/>
                  <a:t> In statistics, the following notation is used: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𝟔𝟔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𝟏𝟔𝟒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𝟕𝟐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𝟖𝟒𝟏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Does not answer: </a:t>
                </a:r>
                <a:endParaRPr lang="en-US" dirty="0"/>
              </a:p>
              <a:p>
                <a:pPr lvl="1"/>
                <a:r>
                  <a:rPr lang="en-CA" dirty="0"/>
                  <a:t>At what value is the distribution centered?</a:t>
                </a:r>
                <a:endParaRPr lang="en-US" b="1" dirty="0"/>
              </a:p>
              <a:p>
                <a:pPr lvl="1"/>
                <a:r>
                  <a:rPr lang="en-CA" dirty="0"/>
                  <a:t>Is the distribution symmetric?</a:t>
                </a:r>
                <a:endParaRPr lang="en-US" b="1" dirty="0"/>
              </a:p>
              <a:p>
                <a:pPr lvl="1"/>
                <a:r>
                  <a:rPr lang="en-CA" dirty="0"/>
                  <a:t>What ranges contain 95% of the values? 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Male height data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C2D0C-3871-BE4D-9D1A-093BF157D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2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7357BD6-1D4E-A44E-AE9C-E6119586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7" y="3132666"/>
            <a:ext cx="5386386" cy="330199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E092DC3-E8D7-4E47-B137-A86214FD1964}"/>
              </a:ext>
            </a:extLst>
          </p:cNvPr>
          <p:cNvSpPr/>
          <p:nvPr/>
        </p:nvSpPr>
        <p:spPr>
          <a:xfrm>
            <a:off x="4690533" y="4817531"/>
            <a:ext cx="978408" cy="403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C297-3E1A-EF4C-8F70-9B985BA1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87AA4-E40B-6949-AD9E-A48867AD4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Divide the span of our data into non-overlapping </a:t>
                </a:r>
                <a:r>
                  <a:rPr lang="en-CA" b="1" dirty="0">
                    <a:solidFill>
                      <a:schemeClr val="accent1"/>
                    </a:solidFill>
                  </a:rPr>
                  <a:t>bins</a:t>
                </a:r>
                <a:r>
                  <a:rPr lang="en-CA" dirty="0"/>
                  <a:t> of the same size</a:t>
                </a:r>
              </a:p>
              <a:p>
                <a:r>
                  <a:rPr lang="en-CA" dirty="0"/>
                  <a:t>For each bin, we count the number of values that fall in that interval</a:t>
                </a:r>
              </a:p>
              <a:p>
                <a:r>
                  <a:rPr lang="en-CA" dirty="0"/>
                  <a:t>Height data: bins: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49.5, 50.5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50.5, 51.5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(82.5, 83.5]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287AA4-E40B-6949-AD9E-A48867AD4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0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6C199BC-8163-B046-8E42-9E5CF817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66" y="3429000"/>
            <a:ext cx="52662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E32D-C91A-BD4C-A898-B3A75FB1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/>
              <a:t>From histogram to smooth density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A96EE-70F2-1C43-924E-C773F2E9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014" y="2133600"/>
            <a:ext cx="8915400" cy="2743200"/>
          </a:xfr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DB7EFD-336F-3F4D-9C3D-DE48D5E2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725390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A35D-A5C6-5A46-8377-9B137F59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What is density?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0CB817-E7C1-4748-B62D-DDBA8FC1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1905000"/>
            <a:ext cx="4140772" cy="4006222"/>
          </a:xfrm>
        </p:spPr>
        <p:txBody>
          <a:bodyPr>
            <a:normAutofit/>
          </a:bodyPr>
          <a:lstStyle/>
          <a:p>
            <a:r>
              <a:rPr lang="en-CA" dirty="0"/>
              <a:t>Proportion of values between 65 and 68</a:t>
            </a:r>
          </a:p>
          <a:p>
            <a:r>
              <a:rPr lang="en-CA" b="1" dirty="0">
                <a:solidFill>
                  <a:schemeClr val="accent1"/>
                </a:solidFill>
              </a:rPr>
              <a:t>The proportion of this area </a:t>
            </a:r>
            <a:r>
              <a:rPr lang="en-CA" dirty="0"/>
              <a:t>is about </a:t>
            </a:r>
            <a:r>
              <a:rPr lang="en-CA" b="1" dirty="0">
                <a:solidFill>
                  <a:schemeClr val="accent1"/>
                </a:solidFill>
              </a:rPr>
              <a:t>0.3</a:t>
            </a:r>
            <a:r>
              <a:rPr lang="en-CA" dirty="0"/>
              <a:t>, meaning that about </a:t>
            </a:r>
            <a:r>
              <a:rPr lang="en-CA" b="1" dirty="0">
                <a:solidFill>
                  <a:schemeClr val="accent1"/>
                </a:solidFill>
              </a:rPr>
              <a:t>30%</a:t>
            </a:r>
            <a:r>
              <a:rPr lang="en-CA" dirty="0"/>
              <a:t> of male heights are </a:t>
            </a:r>
            <a:r>
              <a:rPr lang="en-CA" b="1" dirty="0">
                <a:solidFill>
                  <a:schemeClr val="accent1"/>
                </a:solidFill>
              </a:rPr>
              <a:t>between 65 and 68 inches.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510879-EF12-604F-8C17-411029DE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5000"/>
            <a:ext cx="5451627" cy="33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192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9547</TotalTime>
  <Words>771</Words>
  <Application>Microsoft Macintosh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Century Gothic</vt:lpstr>
      <vt:lpstr>Wingdings 3</vt:lpstr>
      <vt:lpstr>Wisp</vt:lpstr>
      <vt:lpstr>Data representation</vt:lpstr>
      <vt:lpstr>Extracting information from data</vt:lpstr>
      <vt:lpstr>PowerPoint Presentation</vt:lpstr>
      <vt:lpstr>Types of variables</vt:lpstr>
      <vt:lpstr>Distribution function</vt:lpstr>
      <vt:lpstr>Cumulative distribution functions</vt:lpstr>
      <vt:lpstr>Histograms</vt:lpstr>
      <vt:lpstr>From histogram to smooth density</vt:lpstr>
      <vt:lpstr>What is density?</vt:lpstr>
      <vt:lpstr>The transition to smoother density</vt:lpstr>
      <vt:lpstr>Smoothness is relative</vt:lpstr>
      <vt:lpstr>Boxplots</vt:lpstr>
      <vt:lpstr>Many more to go…</vt:lpstr>
      <vt:lpstr>PowerPoint Presentation</vt:lpstr>
      <vt:lpstr>An example: Gapminder data</vt:lpstr>
      <vt:lpstr>Time series plots</vt:lpstr>
      <vt:lpstr>PowerPoint Presentation</vt:lpstr>
      <vt:lpstr>1. Log-transform</vt:lpstr>
      <vt:lpstr>Log-transform</vt:lpstr>
      <vt:lpstr>Transform value or scale?</vt:lpstr>
      <vt:lpstr>2. Tidying data</vt:lpstr>
      <vt:lpstr>PowerPoint Presentation</vt:lpstr>
      <vt:lpstr>1. Use visual cue</vt:lpstr>
      <vt:lpstr>2. Know when to include zero </vt:lpstr>
      <vt:lpstr>2. Know when to include zero</vt:lpstr>
      <vt:lpstr>3. Do not distort quantities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Jhelum Chakravorty</dc:creator>
  <cp:lastModifiedBy>Jhelum Chakravorty</cp:lastModifiedBy>
  <cp:revision>51</cp:revision>
  <dcterms:created xsi:type="dcterms:W3CDTF">2020-07-30T17:09:01Z</dcterms:created>
  <dcterms:modified xsi:type="dcterms:W3CDTF">2020-08-30T20:01:08Z</dcterms:modified>
</cp:coreProperties>
</file>